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da00e203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da00e20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a00e203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a00e203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some stage I realized that do a research on table recognition methods may be better, but I had already started coding so it was too late to change anyways.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a00e203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da00e20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a00e20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a00e20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41d7a4a2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41d7a4a2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41d7a4a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41d7a4a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41d7a4a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41d7a4a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da00e203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da00e203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da00e20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da00e20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da00e20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da00e20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487cddfe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487cddfe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Recognition result is bad for low resolution images and if different types of legends exists in the same floor plan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da00e20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da00e20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da00e20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da00e20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41d7a4a2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41d7a4a2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41d7a4a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41d7a4a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left to right: initial OCR recognition, symbol text cleaning, connect symbol text, final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Points to note: </a:t>
            </a:r>
            <a:endParaRPr/>
          </a:p>
          <a:p>
            <a:pPr indent="-298450" lvl="0" marL="457200" rtl="0" algn="l">
              <a:spcBef>
                <a:spcPts val="0"/>
              </a:spcBef>
              <a:spcAft>
                <a:spcPts val="0"/>
              </a:spcAft>
              <a:buSzPts val="1100"/>
              <a:buAutoNum type="arabicPeriod"/>
            </a:pPr>
            <a:r>
              <a:rPr lang="en-GB"/>
              <a:t>In initial OCR recognition, symbols and texts of (Amenities, family restroom, restaurant, restroom, shopping, ground transportation, information booth and water refill) are connected, because they are too close to each other, and closing kernel is 5 horizontal pixels.</a:t>
            </a:r>
            <a:endParaRPr/>
          </a:p>
          <a:p>
            <a:pPr indent="-298450" lvl="0" marL="457200" rtl="0" algn="l">
              <a:spcBef>
                <a:spcPts val="0"/>
              </a:spcBef>
              <a:spcAft>
                <a:spcPts val="0"/>
              </a:spcAft>
              <a:buSzPts val="1100"/>
              <a:buAutoNum type="arabicPeriod"/>
            </a:pPr>
            <a:r>
              <a:rPr lang="en-GB"/>
              <a:t>However, in symbol text cleaning part, texts are connected horizontally and newly connected components re-OCR’d, this increases the recognition accuracy, for example, the symbol of escalator is recognized as an ‘A’ before, now it’s a symbol. This </a:t>
            </a:r>
            <a:r>
              <a:rPr lang="en-GB"/>
              <a:t>cleaning</a:t>
            </a:r>
            <a:r>
              <a:rPr lang="en-GB"/>
              <a:t> step also split the symbol texts, so that most of connected symbol-text bounding boxes are now separated, like </a:t>
            </a:r>
            <a:r>
              <a:rPr lang="en-GB"/>
              <a:t>Amenities</a:t>
            </a:r>
            <a:r>
              <a:rPr lang="en-GB"/>
              <a:t>, family restrooms, restaurant etc. but not restrooms and ground transportation. After text symbol split, their </a:t>
            </a:r>
            <a:r>
              <a:rPr lang="en-GB"/>
              <a:t>bounding</a:t>
            </a:r>
            <a:r>
              <a:rPr lang="en-GB"/>
              <a:t> boxes are refitted, such as family restroom, restaurant etc.</a:t>
            </a:r>
            <a:endParaRPr/>
          </a:p>
          <a:p>
            <a:pPr indent="-298450" lvl="0" marL="457200" rtl="0" algn="l">
              <a:spcBef>
                <a:spcPts val="0"/>
              </a:spcBef>
              <a:spcAft>
                <a:spcPts val="0"/>
              </a:spcAft>
              <a:buSzPts val="1100"/>
              <a:buAutoNum type="arabicPeriod"/>
            </a:pPr>
            <a:r>
              <a:rPr lang="en-GB"/>
              <a:t>In this step, text </a:t>
            </a:r>
            <a:r>
              <a:rPr lang="en-GB"/>
              <a:t>bounding</a:t>
            </a:r>
            <a:r>
              <a:rPr lang="en-GB"/>
              <a:t> boxes search leftward, rightwards and upwards looking for symbols, then choose the one with the most symbol-text pairs after removing outliers. In this example, the remaining one is searching leftwards. Also note that the searching boxes stops at the walls (which are recognized in the first step, this helps reducing FPs, such as symbol-text pairs across walls, or texts connected cross walls, that shouldn’t happen but made possible because I remove the walls) (I remove the walls in the first step to prevent text connecting to them in the closing step)</a:t>
            </a:r>
            <a:endParaRPr/>
          </a:p>
          <a:p>
            <a:pPr indent="-298450" lvl="0" marL="457200" rtl="0" algn="l">
              <a:spcBef>
                <a:spcPts val="0"/>
              </a:spcBef>
              <a:spcAft>
                <a:spcPts val="0"/>
              </a:spcAft>
              <a:buSzPts val="1100"/>
              <a:buAutoNum type="arabicPeriod"/>
            </a:pPr>
            <a:r>
              <a:rPr lang="en-GB"/>
              <a:t>Final result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41d7a4b1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41d7a4b1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Threshold of symbol JI is low (0.3) because sometimes recognized symbols are larger (includes the true symbol), such as ‘symbol ---’ (symbol with a dash) should be a match with ‘symbol’</a:t>
            </a:r>
            <a:endParaRPr/>
          </a:p>
          <a:p>
            <a:pPr indent="-298450" lvl="0" marL="457200" rtl="0" algn="l">
              <a:spcBef>
                <a:spcPts val="0"/>
              </a:spcBef>
              <a:spcAft>
                <a:spcPts val="0"/>
              </a:spcAft>
              <a:buSzPts val="1100"/>
              <a:buAutoNum type="arabicPeriod"/>
            </a:pPr>
            <a:r>
              <a:rPr lang="en-GB"/>
              <a:t>Don’t worry if text JI is low, because if the text bounding box doesn’t contain the correct text, it will fail in text similarity check (so JI(text, true_text)&gt;thres is not actually needed, just realise now… but no harm keeping it.)</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355375"/>
            <a:ext cx="8520600" cy="980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rgbClr val="FFFFFF"/>
                </a:solidFill>
              </a:rPr>
              <a:t>Legend Detection</a:t>
            </a:r>
            <a:endParaRPr sz="3200">
              <a:solidFill>
                <a:srgbClr val="FFFFFF"/>
              </a:solidFill>
            </a:endParaRPr>
          </a:p>
        </p:txBody>
      </p:sp>
      <p:pic>
        <p:nvPicPr>
          <p:cNvPr id="55" name="Google Shape;55;p13"/>
          <p:cNvPicPr preferRelativeResize="0"/>
          <p:nvPr/>
        </p:nvPicPr>
        <p:blipFill>
          <a:blip r:embed="rId3">
            <a:alphaModFix/>
          </a:blip>
          <a:stretch>
            <a:fillRect/>
          </a:stretch>
        </p:blipFill>
        <p:spPr>
          <a:xfrm>
            <a:off x="7239000" y="128575"/>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Summary of findings</a:t>
            </a:r>
            <a:endParaRPr b="1">
              <a:solidFill>
                <a:srgbClr val="FFFFFF"/>
              </a:solidFill>
            </a:endParaRPr>
          </a:p>
        </p:txBody>
      </p:sp>
      <p:pic>
        <p:nvPicPr>
          <p:cNvPr id="115" name="Google Shape;115;p22"/>
          <p:cNvPicPr preferRelativeResize="0"/>
          <p:nvPr/>
        </p:nvPicPr>
        <p:blipFill>
          <a:blip r:embed="rId3">
            <a:alphaModFix/>
          </a:blip>
          <a:stretch>
            <a:fillRect/>
          </a:stretch>
        </p:blipFill>
        <p:spPr>
          <a:xfrm>
            <a:off x="0" y="2416975"/>
            <a:ext cx="4089795" cy="2726530"/>
          </a:xfrm>
          <a:prstGeom prst="rect">
            <a:avLst/>
          </a:prstGeom>
          <a:noFill/>
          <a:ln>
            <a:noFill/>
          </a:ln>
        </p:spPr>
      </p:pic>
      <p:sp>
        <p:nvSpPr>
          <p:cNvPr id="116" name="Google Shape;116;p22"/>
          <p:cNvSpPr txBox="1"/>
          <p:nvPr>
            <p:ph idx="1" type="body"/>
          </p:nvPr>
        </p:nvSpPr>
        <p:spPr>
          <a:xfrm>
            <a:off x="311700" y="1152475"/>
            <a:ext cx="8520600" cy="1600200"/>
          </a:xfrm>
          <a:prstGeom prst="rect">
            <a:avLst/>
          </a:prstGeom>
        </p:spPr>
        <p:txBody>
          <a:bodyPr anchorCtr="0" anchor="t" bIns="91425" lIns="91425" spcFirstLastPara="1" rIns="91425" wrap="square" tIns="91425">
            <a:normAutofit fontScale="25000" lnSpcReduction="20000"/>
          </a:bodyPr>
          <a:lstStyle/>
          <a:p>
            <a:pPr indent="-342900" lvl="0" marL="457200" rtl="0" algn="l">
              <a:spcBef>
                <a:spcPts val="0"/>
              </a:spcBef>
              <a:spcAft>
                <a:spcPts val="0"/>
              </a:spcAft>
              <a:buClr>
                <a:srgbClr val="000000"/>
              </a:buClr>
              <a:buSzPct val="100000"/>
              <a:buAutoNum type="arabicPeriod"/>
            </a:pPr>
            <a:r>
              <a:rPr lang="en-GB" sz="7200">
                <a:solidFill>
                  <a:srgbClr val="000000"/>
                </a:solidFill>
              </a:rPr>
              <a:t>Created a legend detection tool,</a:t>
            </a:r>
            <a:endParaRPr sz="7200">
              <a:solidFill>
                <a:srgbClr val="000000"/>
              </a:solidFill>
            </a:endParaRPr>
          </a:p>
          <a:p>
            <a:pPr indent="-342900" lvl="0" marL="457200" rtl="0" algn="l">
              <a:spcBef>
                <a:spcPts val="0"/>
              </a:spcBef>
              <a:spcAft>
                <a:spcPts val="0"/>
              </a:spcAft>
              <a:buClr>
                <a:srgbClr val="000000"/>
              </a:buClr>
              <a:buSzPct val="100000"/>
              <a:buAutoNum type="arabicPeriod"/>
            </a:pPr>
            <a:r>
              <a:rPr lang="en-GB" sz="7200">
                <a:solidFill>
                  <a:srgbClr val="000000"/>
                </a:solidFill>
              </a:rPr>
              <a:t>Created a small corpus of public space floor plans with legends,</a:t>
            </a:r>
            <a:endParaRPr sz="7200">
              <a:solidFill>
                <a:srgbClr val="000000"/>
              </a:solidFill>
            </a:endParaRPr>
          </a:p>
          <a:p>
            <a:pPr indent="-342900" lvl="0" marL="457200" rtl="0" algn="l">
              <a:spcBef>
                <a:spcPts val="0"/>
              </a:spcBef>
              <a:spcAft>
                <a:spcPts val="0"/>
              </a:spcAft>
              <a:buClr>
                <a:srgbClr val="000000"/>
              </a:buClr>
              <a:buSzPct val="100000"/>
              <a:buAutoNum type="arabicPeriod"/>
            </a:pPr>
            <a:r>
              <a:rPr lang="en-GB" sz="7200">
                <a:solidFill>
                  <a:srgbClr val="000000"/>
                </a:solidFill>
              </a:rPr>
              <a:t>The tool achieved 83% precision and 88% recall tested on the corpus,</a:t>
            </a:r>
            <a:endParaRPr sz="7200">
              <a:solidFill>
                <a:srgbClr val="000000"/>
              </a:solidFill>
            </a:endParaRPr>
          </a:p>
          <a:p>
            <a:pPr indent="-342900" lvl="0" marL="457200" rtl="0" algn="l">
              <a:spcBef>
                <a:spcPts val="0"/>
              </a:spcBef>
              <a:spcAft>
                <a:spcPts val="0"/>
              </a:spcAft>
              <a:buClr>
                <a:srgbClr val="000000"/>
              </a:buClr>
              <a:buSzPct val="100000"/>
              <a:buAutoNum type="arabicPeriod"/>
            </a:pPr>
            <a:r>
              <a:rPr lang="en-GB" sz="7200">
                <a:solidFill>
                  <a:srgbClr val="000000"/>
                </a:solidFill>
              </a:rPr>
              <a:t>This tool do not perform well on low resolution images, or images containing mixed types of legends.</a:t>
            </a:r>
            <a:endParaRPr sz="7200">
              <a:solidFill>
                <a:srgbClr val="000000"/>
              </a:solidFill>
            </a:endParaRPr>
          </a:p>
          <a:p>
            <a:pPr indent="0" lvl="0" marL="0" rtl="0" algn="l">
              <a:spcBef>
                <a:spcPts val="1200"/>
              </a:spcBef>
              <a:spcAft>
                <a:spcPts val="0"/>
              </a:spcAft>
              <a:buClr>
                <a:schemeClr val="dk1"/>
              </a:buClr>
              <a:buSzPct val="61111"/>
              <a:buFont typeface="Arial"/>
              <a:buNone/>
            </a:pPr>
            <a:r>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17" name="Google Shape;117;p22"/>
          <p:cNvPicPr preferRelativeResize="0"/>
          <p:nvPr/>
        </p:nvPicPr>
        <p:blipFill>
          <a:blip r:embed="rId4">
            <a:alphaModFix/>
          </a:blip>
          <a:stretch>
            <a:fillRect/>
          </a:stretch>
        </p:blipFill>
        <p:spPr>
          <a:xfrm>
            <a:off x="4617251" y="2416975"/>
            <a:ext cx="4089795" cy="2726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Conclusions</a:t>
            </a:r>
            <a:endParaRPr b="1">
              <a:solidFill>
                <a:srgbClr val="FFFFFF"/>
              </a:solidFill>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AutoNum type="arabicPeriod"/>
            </a:pPr>
            <a:r>
              <a:rPr lang="en-GB">
                <a:solidFill>
                  <a:srgbClr val="000000"/>
                </a:solidFill>
              </a:rPr>
              <a:t>In this project I created a legend detection tool and a corpus of floor plans with legends.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This tool can be used as a baseline for later researchers on similar topics.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Legend detection can then be used to generate accessible graphics.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Learning based methods or table (without </a:t>
            </a:r>
            <a:r>
              <a:rPr lang="en-GB">
                <a:solidFill>
                  <a:srgbClr val="000000"/>
                </a:solidFill>
              </a:rPr>
              <a:t>borders</a:t>
            </a:r>
            <a:r>
              <a:rPr lang="en-GB">
                <a:solidFill>
                  <a:srgbClr val="000000"/>
                </a:solidFill>
              </a:rPr>
              <a:t>) recognition methods may be used for a potentially better recognition result. </a:t>
            </a:r>
            <a:endParaRPr>
              <a:solidFill>
                <a:srgbClr val="000000"/>
              </a:solidFill>
            </a:endParaRPr>
          </a:p>
          <a:p>
            <a:pPr indent="0" lvl="0" marL="0" rtl="0" algn="l">
              <a:spcBef>
                <a:spcPts val="1200"/>
              </a:spcBef>
              <a:spcAft>
                <a:spcPts val="1200"/>
              </a:spcAft>
              <a:buClr>
                <a:schemeClr val="dk1"/>
              </a:buClr>
              <a:buSzPts val="1100"/>
              <a:buFont typeface="Arial"/>
              <a:buNone/>
            </a:pPr>
            <a:r>
              <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References</a:t>
            </a:r>
            <a:endParaRPr b="1">
              <a:solidFill>
                <a:srgbClr val="FFFFFF"/>
              </a:solidFill>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000000"/>
                </a:solidFill>
              </a:rPr>
              <a:t>[1]</a:t>
            </a:r>
            <a:endParaRPr>
              <a:solidFill>
                <a:srgbClr val="000000"/>
              </a:solidFill>
            </a:endParaRPr>
          </a:p>
          <a:p>
            <a:pPr indent="0" lvl="0" marL="0" rtl="0" algn="l">
              <a:spcBef>
                <a:spcPts val="1200"/>
              </a:spcBef>
              <a:spcAft>
                <a:spcPts val="0"/>
              </a:spcAft>
              <a:buNone/>
            </a:pPr>
            <a:r>
              <a:rPr lang="en-GB">
                <a:solidFill>
                  <a:srgbClr val="000000"/>
                </a:solidFill>
              </a:rPr>
              <a:t>D. Doermann, Handbook of document image processing and recognition, London: Springer, 2014.</a:t>
            </a:r>
            <a:endParaRPr>
              <a:solidFill>
                <a:srgbClr val="000000"/>
              </a:solidFill>
            </a:endParaRPr>
          </a:p>
          <a:p>
            <a:pPr indent="0" lvl="0" marL="0" rtl="0" algn="l">
              <a:spcBef>
                <a:spcPts val="1200"/>
              </a:spcBef>
              <a:spcAft>
                <a:spcPts val="0"/>
              </a:spcAft>
              <a:buNone/>
            </a:pPr>
            <a:r>
              <a:rPr lang="en-GB">
                <a:solidFill>
                  <a:srgbClr val="000000"/>
                </a:solidFill>
              </a:rPr>
              <a:t>[2]</a:t>
            </a:r>
            <a:endParaRPr>
              <a:solidFill>
                <a:srgbClr val="000000"/>
              </a:solidFill>
            </a:endParaRPr>
          </a:p>
          <a:p>
            <a:pPr indent="0" lvl="0" marL="0" rtl="0" algn="l">
              <a:spcBef>
                <a:spcPts val="1200"/>
              </a:spcBef>
              <a:spcAft>
                <a:spcPts val="0"/>
              </a:spcAft>
              <a:buNone/>
            </a:pPr>
            <a:r>
              <a:rPr lang="en-GB">
                <a:solidFill>
                  <a:srgbClr val="000000"/>
                </a:solidFill>
              </a:rPr>
              <a:t>A. MADUGALLA, "Generating Accessible Online Graphics for Visually Impaired People: A Case Study with Floor Plans," Monash University.</a:t>
            </a:r>
            <a:endParaRPr>
              <a:solidFill>
                <a:srgbClr val="000000"/>
              </a:solidFill>
            </a:endParaRPr>
          </a:p>
          <a:p>
            <a:pPr indent="0" lvl="0" marL="0" rtl="0" algn="l">
              <a:spcBef>
                <a:spcPts val="1200"/>
              </a:spcBef>
              <a:spcAft>
                <a:spcPts val="1200"/>
              </a:spcAft>
              <a:buNone/>
            </a:pPr>
            <a:r>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87900" y="412025"/>
            <a:ext cx="13149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Images</a:t>
            </a:r>
            <a:endParaRPr b="1">
              <a:solidFill>
                <a:srgbClr val="FFFFFF"/>
              </a:solidFill>
            </a:endParaRPr>
          </a:p>
        </p:txBody>
      </p:sp>
      <p:pic>
        <p:nvPicPr>
          <p:cNvPr id="135" name="Google Shape;135;p25"/>
          <p:cNvPicPr preferRelativeResize="0"/>
          <p:nvPr/>
        </p:nvPicPr>
        <p:blipFill>
          <a:blip r:embed="rId3">
            <a:alphaModFix/>
          </a:blip>
          <a:stretch>
            <a:fillRect/>
          </a:stretch>
        </p:blipFill>
        <p:spPr>
          <a:xfrm>
            <a:off x="1472750" y="0"/>
            <a:ext cx="5246319" cy="5143497"/>
          </a:xfrm>
          <a:prstGeom prst="rect">
            <a:avLst/>
          </a:prstGeom>
          <a:noFill/>
          <a:ln>
            <a:noFill/>
          </a:ln>
        </p:spPr>
      </p:pic>
      <p:pic>
        <p:nvPicPr>
          <p:cNvPr id="136" name="Google Shape;136;p25"/>
          <p:cNvPicPr preferRelativeResize="0"/>
          <p:nvPr/>
        </p:nvPicPr>
        <p:blipFill>
          <a:blip r:embed="rId4">
            <a:alphaModFix/>
          </a:blip>
          <a:stretch>
            <a:fillRect/>
          </a:stretch>
        </p:blipFill>
        <p:spPr>
          <a:xfrm>
            <a:off x="7296275" y="0"/>
            <a:ext cx="1847720" cy="51435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0" y="0"/>
            <a:ext cx="8884220" cy="5143500"/>
          </a:xfrm>
          <a:prstGeom prst="rect">
            <a:avLst/>
          </a:prstGeom>
          <a:noFill/>
          <a:ln>
            <a:noFill/>
          </a:ln>
        </p:spPr>
      </p:pic>
      <p:cxnSp>
        <p:nvCxnSpPr>
          <p:cNvPr id="142" name="Google Shape;142;p26"/>
          <p:cNvCxnSpPr/>
          <p:nvPr/>
        </p:nvCxnSpPr>
        <p:spPr>
          <a:xfrm rot="10800000">
            <a:off x="2666525" y="784950"/>
            <a:ext cx="13500" cy="1096500"/>
          </a:xfrm>
          <a:prstGeom prst="straightConnector1">
            <a:avLst/>
          </a:prstGeom>
          <a:noFill/>
          <a:ln cap="flat" cmpd="sng" w="38100">
            <a:solidFill>
              <a:srgbClr val="FF0000"/>
            </a:solidFill>
            <a:prstDash val="solid"/>
            <a:round/>
            <a:headEnd len="med" w="med" type="none"/>
            <a:tailEnd len="med" w="med" type="triangle"/>
          </a:ln>
        </p:spPr>
      </p:cxnSp>
      <p:cxnSp>
        <p:nvCxnSpPr>
          <p:cNvPr id="143" name="Google Shape;143;p26"/>
          <p:cNvCxnSpPr/>
          <p:nvPr/>
        </p:nvCxnSpPr>
        <p:spPr>
          <a:xfrm rot="10800000">
            <a:off x="1827300" y="812175"/>
            <a:ext cx="798600" cy="1042200"/>
          </a:xfrm>
          <a:prstGeom prst="straightConnector1">
            <a:avLst/>
          </a:prstGeom>
          <a:noFill/>
          <a:ln cap="flat" cmpd="sng" w="38100">
            <a:solidFill>
              <a:srgbClr val="FF0000"/>
            </a:solidFill>
            <a:prstDash val="solid"/>
            <a:round/>
            <a:headEnd len="med" w="med" type="none"/>
            <a:tailEnd len="med" w="med" type="triangle"/>
          </a:ln>
        </p:spPr>
      </p:cxnSp>
      <p:sp>
        <p:nvSpPr>
          <p:cNvPr id="144" name="Google Shape;144;p26"/>
          <p:cNvSpPr txBox="1"/>
          <p:nvPr/>
        </p:nvSpPr>
        <p:spPr>
          <a:xfrm>
            <a:off x="2720650" y="1543050"/>
            <a:ext cx="98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0000"/>
                </a:solidFill>
              </a:rPr>
              <a:t>FPs</a:t>
            </a:r>
            <a:endParaRPr b="1" sz="1800">
              <a:solidFill>
                <a:srgbClr val="FF0000"/>
              </a:solidFill>
            </a:endParaRPr>
          </a:p>
        </p:txBody>
      </p:sp>
      <p:cxnSp>
        <p:nvCxnSpPr>
          <p:cNvPr id="145" name="Google Shape;145;p26"/>
          <p:cNvCxnSpPr/>
          <p:nvPr/>
        </p:nvCxnSpPr>
        <p:spPr>
          <a:xfrm rot="10800000">
            <a:off x="852700" y="2409175"/>
            <a:ext cx="1015200" cy="176100"/>
          </a:xfrm>
          <a:prstGeom prst="straightConnector1">
            <a:avLst/>
          </a:prstGeom>
          <a:noFill/>
          <a:ln cap="flat" cmpd="sng" w="38100">
            <a:solidFill>
              <a:srgbClr val="FF0000"/>
            </a:solidFill>
            <a:prstDash val="solid"/>
            <a:round/>
            <a:headEnd len="med" w="med" type="none"/>
            <a:tailEnd len="med" w="med" type="triangle"/>
          </a:ln>
        </p:spPr>
      </p:cxnSp>
      <p:cxnSp>
        <p:nvCxnSpPr>
          <p:cNvPr id="146" name="Google Shape;146;p26"/>
          <p:cNvCxnSpPr/>
          <p:nvPr/>
        </p:nvCxnSpPr>
        <p:spPr>
          <a:xfrm flipH="1">
            <a:off x="987900" y="2639425"/>
            <a:ext cx="839400" cy="704100"/>
          </a:xfrm>
          <a:prstGeom prst="straightConnector1">
            <a:avLst/>
          </a:prstGeom>
          <a:noFill/>
          <a:ln cap="flat" cmpd="sng" w="38100">
            <a:solidFill>
              <a:srgbClr val="FF0000"/>
            </a:solidFill>
            <a:prstDash val="solid"/>
            <a:round/>
            <a:headEnd len="med" w="med" type="none"/>
            <a:tailEnd len="med" w="med" type="triangle"/>
          </a:ln>
        </p:spPr>
      </p:cxnSp>
      <p:sp>
        <p:nvSpPr>
          <p:cNvPr id="147" name="Google Shape;147;p26"/>
          <p:cNvSpPr txBox="1"/>
          <p:nvPr/>
        </p:nvSpPr>
        <p:spPr>
          <a:xfrm>
            <a:off x="1867900" y="2340900"/>
            <a:ext cx="98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0000"/>
                </a:solidFill>
              </a:rPr>
              <a:t>FNs</a:t>
            </a:r>
            <a:endParaRPr b="1" sz="18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0" y="0"/>
            <a:ext cx="7273682" cy="5143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428625" y="0"/>
            <a:ext cx="4493932" cy="5143500"/>
          </a:xfrm>
          <a:prstGeom prst="rect">
            <a:avLst/>
          </a:prstGeom>
          <a:noFill/>
          <a:ln>
            <a:noFill/>
          </a:ln>
        </p:spPr>
      </p:pic>
      <p:pic>
        <p:nvPicPr>
          <p:cNvPr id="158" name="Google Shape;158;p28"/>
          <p:cNvPicPr preferRelativeResize="0"/>
          <p:nvPr/>
        </p:nvPicPr>
        <p:blipFill>
          <a:blip r:embed="rId4">
            <a:alphaModFix/>
          </a:blip>
          <a:stretch>
            <a:fillRect/>
          </a:stretch>
        </p:blipFill>
        <p:spPr>
          <a:xfrm>
            <a:off x="5723225" y="0"/>
            <a:ext cx="2893225"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Student bio</a:t>
            </a:r>
            <a:endParaRPr b="1">
              <a:solidFill>
                <a:srgbClr val="FFFFFF"/>
              </a:solidFill>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rPr>
              <a:t>My name is Yu Hou and I’m a final year master of data science student at Monash University. This is my 10-week summer scholarship project.</a:t>
            </a:r>
            <a:r>
              <a:rPr lang="en-GB">
                <a:solidFill>
                  <a:srgbClr val="FF0000"/>
                </a:solidFill>
              </a:rPr>
              <a:t> </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INVESTIGATORS</a:t>
            </a:r>
            <a:endParaRPr b="1">
              <a:solidFill>
                <a:srgbClr val="FFFFFF"/>
              </a:solidFill>
            </a:endParaRPr>
          </a:p>
        </p:txBody>
      </p:sp>
      <p:sp>
        <p:nvSpPr>
          <p:cNvPr id="61" name="Google Shape;61;p14"/>
          <p:cNvSpPr txBox="1"/>
          <p:nvPr>
            <p:ph idx="1" type="body"/>
          </p:nvPr>
        </p:nvSpPr>
        <p:spPr>
          <a:xfrm>
            <a:off x="311700" y="107845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rPr>
              <a:t>Yu Hou</a:t>
            </a:r>
            <a:endParaRPr>
              <a:solidFill>
                <a:srgbClr val="000000"/>
              </a:solidFill>
            </a:endParaRPr>
          </a:p>
          <a:p>
            <a:pPr indent="0" lvl="0" marL="0" rtl="0" algn="l">
              <a:lnSpc>
                <a:spcPct val="100000"/>
              </a:lnSpc>
              <a:spcBef>
                <a:spcPts val="0"/>
              </a:spcBef>
              <a:spcAft>
                <a:spcPts val="0"/>
              </a:spcAft>
              <a:buNone/>
            </a:pPr>
            <a:r>
              <a:rPr lang="en-GB">
                <a:solidFill>
                  <a:srgbClr val="000000"/>
                </a:solidFill>
              </a:rPr>
              <a:t>Student</a:t>
            </a:r>
            <a:endParaRPr>
              <a:solidFill>
                <a:srgbClr val="000000"/>
              </a:solidFill>
            </a:endParaRPr>
          </a:p>
          <a:p>
            <a:pPr indent="0" lvl="0" marL="0" rtl="0" algn="l">
              <a:lnSpc>
                <a:spcPct val="100000"/>
              </a:lnSpc>
              <a:spcBef>
                <a:spcPts val="0"/>
              </a:spcBef>
              <a:spcAft>
                <a:spcPts val="0"/>
              </a:spcAft>
              <a:buNone/>
            </a:pPr>
            <a:r>
              <a:rPr lang="en-GB">
                <a:solidFill>
                  <a:srgbClr val="000000"/>
                </a:solidFill>
              </a:rPr>
              <a:t>Faculty of IT</a:t>
            </a:r>
            <a:endParaRPr>
              <a:solidFill>
                <a:srgbClr val="000000"/>
              </a:solidFill>
            </a:endParaRPr>
          </a:p>
          <a:p>
            <a:pPr indent="0" lvl="0" marL="0" rtl="0" algn="l">
              <a:lnSpc>
                <a:spcPct val="100000"/>
              </a:lnSpc>
              <a:spcBef>
                <a:spcPts val="0"/>
              </a:spcBef>
              <a:spcAft>
                <a:spcPts val="0"/>
              </a:spcAft>
              <a:buNone/>
            </a:pPr>
            <a:r>
              <a:rPr lang="en-GB">
                <a:solidFill>
                  <a:srgbClr val="000000"/>
                </a:solidFill>
              </a:rPr>
              <a:t>Monash University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i="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Abstract</a:t>
            </a:r>
            <a:endParaRPr b="1">
              <a:solidFill>
                <a:srgbClr val="FFFFFF"/>
              </a:solidFill>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GB">
                <a:solidFill>
                  <a:srgbClr val="000000"/>
                </a:solidFill>
              </a:rPr>
              <a:t>Background: </a:t>
            </a:r>
            <a:r>
              <a:rPr lang="en-GB">
                <a:solidFill>
                  <a:srgbClr val="000000"/>
                </a:solidFill>
              </a:rPr>
              <a:t>The goal of this project is to create a tool to recognize legends in floor plans, which enables to generate accessible graphics speedily. Legend detection has received a considerable less attention from researchers, so this project also involves creating a floor plan corpus.</a:t>
            </a:r>
            <a:endParaRPr>
              <a:solidFill>
                <a:srgbClr val="000000"/>
              </a:solidFill>
            </a:endParaRPr>
          </a:p>
          <a:p>
            <a:pPr indent="0" lvl="0" marL="0" rtl="0" algn="l">
              <a:spcBef>
                <a:spcPts val="1200"/>
              </a:spcBef>
              <a:spcAft>
                <a:spcPts val="0"/>
              </a:spcAft>
              <a:buNone/>
            </a:pPr>
            <a:r>
              <a:rPr b="1" lang="en-GB">
                <a:solidFill>
                  <a:srgbClr val="000000"/>
                </a:solidFill>
              </a:rPr>
              <a:t>Method:</a:t>
            </a:r>
            <a:r>
              <a:rPr lang="en-GB">
                <a:solidFill>
                  <a:srgbClr val="000000"/>
                </a:solidFill>
              </a:rPr>
              <a:t> Use </a:t>
            </a:r>
            <a:r>
              <a:rPr lang="en-GB">
                <a:solidFill>
                  <a:srgbClr val="000000"/>
                </a:solidFill>
              </a:rPr>
              <a:t>OCR </a:t>
            </a:r>
            <a:r>
              <a:rPr lang="en-GB">
                <a:solidFill>
                  <a:srgbClr val="000000"/>
                </a:solidFill>
              </a:rPr>
              <a:t>(Optical Character Recognition) software on connected components, then connect symbols with texts, before finally filter out the outliers. </a:t>
            </a:r>
            <a:endParaRPr>
              <a:solidFill>
                <a:srgbClr val="000000"/>
              </a:solidFill>
            </a:endParaRPr>
          </a:p>
          <a:p>
            <a:pPr indent="0" lvl="0" marL="0" rtl="0" algn="l">
              <a:spcBef>
                <a:spcPts val="1200"/>
              </a:spcBef>
              <a:spcAft>
                <a:spcPts val="0"/>
              </a:spcAft>
              <a:buNone/>
            </a:pPr>
            <a:r>
              <a:rPr b="1" lang="en-GB">
                <a:solidFill>
                  <a:srgbClr val="000000"/>
                </a:solidFill>
              </a:rPr>
              <a:t>Conclusion: </a:t>
            </a:r>
            <a:r>
              <a:rPr lang="en-GB">
                <a:solidFill>
                  <a:srgbClr val="000000"/>
                </a:solidFill>
              </a:rPr>
              <a:t>The tool can detect and extract symbol-text type legends with ~83% precision and ~88% recall. However, this tool performs poorly on floor plans containing table type legends and mixed type legends.</a:t>
            </a:r>
            <a:endParaRPr>
              <a:solidFill>
                <a:srgbClr val="000000"/>
              </a:solidFill>
            </a:endParaRPr>
          </a:p>
          <a:p>
            <a:pPr indent="0" lvl="0" marL="0" rtl="0" algn="l">
              <a:spcBef>
                <a:spcPts val="1200"/>
              </a:spcBef>
              <a:spcAft>
                <a:spcPts val="1200"/>
              </a:spcAft>
              <a:buNone/>
            </a:pPr>
            <a:r>
              <a:rPr b="1" lang="en-GB">
                <a:solidFill>
                  <a:srgbClr val="000000"/>
                </a:solidFill>
              </a:rPr>
              <a:t>Implications: </a:t>
            </a:r>
            <a:r>
              <a:rPr lang="en-GB">
                <a:solidFill>
                  <a:srgbClr val="000000"/>
                </a:solidFill>
              </a:rPr>
              <a:t>may be used to generate accessible graphics; the tool can be used as a baseline for other researchers to create a better recognition tools; a corpus of floor plans with legends.</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Ordinary:</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Table:                                                                       Bullet points:</a:t>
            </a:r>
            <a:endParaRPr sz="1400"/>
          </a:p>
          <a:p>
            <a:pPr indent="0" lvl="0" marL="0" rtl="0" algn="l">
              <a:spcBef>
                <a:spcPts val="1200"/>
              </a:spcBef>
              <a:spcAft>
                <a:spcPts val="0"/>
              </a:spcAft>
              <a:buNone/>
            </a:pPr>
            <a:r>
              <a:rPr lang="en-GB" sz="1400"/>
              <a:t>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                                                   </a:t>
            </a:r>
            <a:endParaRPr sz="1400"/>
          </a:p>
          <a:p>
            <a:pPr indent="0" lvl="0" marL="0" rtl="0" algn="l">
              <a:spcBef>
                <a:spcPts val="1200"/>
              </a:spcBef>
              <a:spcAft>
                <a:spcPts val="1200"/>
              </a:spcAft>
              <a:buNone/>
            </a:pPr>
            <a:r>
              <a:t/>
            </a:r>
            <a:endParaRPr sz="1400"/>
          </a:p>
        </p:txBody>
      </p:sp>
      <p:sp>
        <p:nvSpPr>
          <p:cNvPr id="73" name="Google Shape;73;p16"/>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Types of legends</a:t>
            </a:r>
            <a:endParaRPr b="1">
              <a:solidFill>
                <a:srgbClr val="FFFFFF"/>
              </a:solidFill>
            </a:endParaRPr>
          </a:p>
        </p:txBody>
      </p:sp>
      <p:pic>
        <p:nvPicPr>
          <p:cNvPr id="74" name="Google Shape;74;p16"/>
          <p:cNvPicPr preferRelativeResize="0"/>
          <p:nvPr/>
        </p:nvPicPr>
        <p:blipFill>
          <a:blip r:embed="rId3">
            <a:alphaModFix/>
          </a:blip>
          <a:stretch>
            <a:fillRect/>
          </a:stretch>
        </p:blipFill>
        <p:spPr>
          <a:xfrm>
            <a:off x="1991650" y="1017716"/>
            <a:ext cx="5311675" cy="1290975"/>
          </a:xfrm>
          <a:prstGeom prst="rect">
            <a:avLst/>
          </a:prstGeom>
          <a:noFill/>
          <a:ln>
            <a:noFill/>
          </a:ln>
        </p:spPr>
      </p:pic>
      <p:pic>
        <p:nvPicPr>
          <p:cNvPr id="75" name="Google Shape;75;p16"/>
          <p:cNvPicPr preferRelativeResize="0"/>
          <p:nvPr/>
        </p:nvPicPr>
        <p:blipFill>
          <a:blip r:embed="rId4">
            <a:alphaModFix/>
          </a:blip>
          <a:stretch>
            <a:fillRect/>
          </a:stretch>
        </p:blipFill>
        <p:spPr>
          <a:xfrm>
            <a:off x="1022738" y="2427588"/>
            <a:ext cx="1685925" cy="2447925"/>
          </a:xfrm>
          <a:prstGeom prst="rect">
            <a:avLst/>
          </a:prstGeom>
          <a:noFill/>
          <a:ln>
            <a:noFill/>
          </a:ln>
        </p:spPr>
      </p:pic>
      <p:pic>
        <p:nvPicPr>
          <p:cNvPr id="76" name="Google Shape;76;p16"/>
          <p:cNvPicPr preferRelativeResize="0"/>
          <p:nvPr/>
        </p:nvPicPr>
        <p:blipFill>
          <a:blip r:embed="rId5">
            <a:alphaModFix/>
          </a:blip>
          <a:stretch>
            <a:fillRect/>
          </a:stretch>
        </p:blipFill>
        <p:spPr>
          <a:xfrm>
            <a:off x="5579475" y="2346050"/>
            <a:ext cx="1501375" cy="2611075"/>
          </a:xfrm>
          <a:prstGeom prst="rect">
            <a:avLst/>
          </a:prstGeom>
          <a:noFill/>
          <a:ln>
            <a:noFill/>
          </a:ln>
        </p:spPr>
      </p:pic>
      <p:cxnSp>
        <p:nvCxnSpPr>
          <p:cNvPr id="77" name="Google Shape;77;p16"/>
          <p:cNvCxnSpPr/>
          <p:nvPr/>
        </p:nvCxnSpPr>
        <p:spPr>
          <a:xfrm>
            <a:off x="-5550" y="2346050"/>
            <a:ext cx="91551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6"/>
          <p:cNvCxnSpPr/>
          <p:nvPr/>
        </p:nvCxnSpPr>
        <p:spPr>
          <a:xfrm>
            <a:off x="3758700" y="2362925"/>
            <a:ext cx="0" cy="240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Background / Aims</a:t>
            </a:r>
            <a:endParaRPr b="1">
              <a:solidFill>
                <a:srgbClr val="FFFFFF"/>
              </a:solidFill>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solidFill>
                  <a:srgbClr val="000000"/>
                </a:solidFill>
              </a:rPr>
              <a:t>Information graphics can vary from charts, molecule diagrams, house plans to public space floor plans. Most of such graphics contain a legend/key to support interpretation. Graphic recognition researchers have focused on automatically recognizing such graphics for varying purposes and one such important purpose is accessible graphic generation. However, generating accessible versions of floor plans using graphic recognition would be complex due to varying symbols. A major step that can considerably reduce this complexity is to recognize their legends.</a:t>
            </a:r>
            <a:endParaRPr sz="1600">
              <a:solidFill>
                <a:srgbClr val="000000"/>
              </a:solidFill>
            </a:endParaRPr>
          </a:p>
          <a:p>
            <a:pPr indent="0" lvl="0" marL="0" rtl="0" algn="l">
              <a:spcBef>
                <a:spcPts val="1200"/>
              </a:spcBef>
              <a:spcAft>
                <a:spcPts val="0"/>
              </a:spcAft>
              <a:buNone/>
            </a:pPr>
            <a:r>
              <a:rPr lang="en-GB">
                <a:solidFill>
                  <a:srgbClr val="000000"/>
                </a:solidFill>
              </a:rPr>
              <a:t>Key aims:</a:t>
            </a:r>
            <a:endParaRPr>
              <a:solidFill>
                <a:srgbClr val="000000"/>
              </a:solidFill>
            </a:endParaRPr>
          </a:p>
          <a:p>
            <a:pPr indent="-342900" lvl="0" marL="457200" rtl="0" algn="l">
              <a:spcBef>
                <a:spcPts val="1200"/>
              </a:spcBef>
              <a:spcAft>
                <a:spcPts val="0"/>
              </a:spcAft>
              <a:buClr>
                <a:srgbClr val="000000"/>
              </a:buClr>
              <a:buSzPts val="1800"/>
              <a:buAutoNum type="arabicPeriod"/>
            </a:pPr>
            <a:r>
              <a:rPr lang="en-GB">
                <a:solidFill>
                  <a:srgbClr val="000000"/>
                </a:solidFill>
              </a:rPr>
              <a:t>Creating</a:t>
            </a:r>
            <a:r>
              <a:rPr lang="en-GB">
                <a:solidFill>
                  <a:srgbClr val="000000"/>
                </a:solidFill>
              </a:rPr>
              <a:t> a corpus of public space floor plans that contains legends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Creating an automated tool to recognize legends in floor plans, which returns the location of symbol and its meaning.</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7495450" y="269175"/>
            <a:ext cx="15387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Methods</a:t>
            </a:r>
            <a:endParaRPr>
              <a:solidFill>
                <a:srgbClr val="FFFFFF"/>
              </a:solidFill>
            </a:endParaRPr>
          </a:p>
        </p:txBody>
      </p:sp>
      <p:pic>
        <p:nvPicPr>
          <p:cNvPr id="90" name="Google Shape;90;p18"/>
          <p:cNvPicPr preferRelativeResize="0"/>
          <p:nvPr/>
        </p:nvPicPr>
        <p:blipFill>
          <a:blip r:embed="rId3">
            <a:alphaModFix/>
          </a:blip>
          <a:stretch>
            <a:fillRect/>
          </a:stretch>
        </p:blipFill>
        <p:spPr>
          <a:xfrm>
            <a:off x="0" y="0"/>
            <a:ext cx="7516952" cy="5143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0" y="0"/>
            <a:ext cx="845995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52400" y="152400"/>
            <a:ext cx="2032872" cy="4838700"/>
          </a:xfrm>
          <a:prstGeom prst="rect">
            <a:avLst/>
          </a:prstGeom>
          <a:noFill/>
          <a:ln>
            <a:noFill/>
          </a:ln>
        </p:spPr>
      </p:pic>
      <p:pic>
        <p:nvPicPr>
          <p:cNvPr id="101" name="Google Shape;101;p20"/>
          <p:cNvPicPr preferRelativeResize="0"/>
          <p:nvPr/>
        </p:nvPicPr>
        <p:blipFill>
          <a:blip r:embed="rId4">
            <a:alphaModFix/>
          </a:blip>
          <a:stretch>
            <a:fillRect/>
          </a:stretch>
        </p:blipFill>
        <p:spPr>
          <a:xfrm>
            <a:off x="2337672" y="152400"/>
            <a:ext cx="2032872" cy="4838700"/>
          </a:xfrm>
          <a:prstGeom prst="rect">
            <a:avLst/>
          </a:prstGeom>
          <a:noFill/>
          <a:ln>
            <a:noFill/>
          </a:ln>
        </p:spPr>
      </p:pic>
      <p:pic>
        <p:nvPicPr>
          <p:cNvPr id="102" name="Google Shape;102;p20"/>
          <p:cNvPicPr preferRelativeResize="0"/>
          <p:nvPr/>
        </p:nvPicPr>
        <p:blipFill>
          <a:blip r:embed="rId5">
            <a:alphaModFix/>
          </a:blip>
          <a:stretch>
            <a:fillRect/>
          </a:stretch>
        </p:blipFill>
        <p:spPr>
          <a:xfrm>
            <a:off x="4522945" y="152400"/>
            <a:ext cx="2032872" cy="4838700"/>
          </a:xfrm>
          <a:prstGeom prst="rect">
            <a:avLst/>
          </a:prstGeom>
          <a:noFill/>
          <a:ln>
            <a:noFill/>
          </a:ln>
        </p:spPr>
      </p:pic>
      <p:pic>
        <p:nvPicPr>
          <p:cNvPr id="103" name="Google Shape;103;p20"/>
          <p:cNvPicPr preferRelativeResize="0"/>
          <p:nvPr/>
        </p:nvPicPr>
        <p:blipFill>
          <a:blip r:embed="rId6">
            <a:alphaModFix/>
          </a:blip>
          <a:stretch>
            <a:fillRect/>
          </a:stretch>
        </p:blipFill>
        <p:spPr>
          <a:xfrm>
            <a:off x="6708217" y="152400"/>
            <a:ext cx="2033231"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a:solidFill>
            <a:srgbClr val="3D85C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FFFFFF"/>
                </a:solidFill>
              </a:rPr>
              <a:t>Evaluation</a:t>
            </a:r>
            <a:endParaRPr b="1">
              <a:solidFill>
                <a:srgbClr val="FFFFFF"/>
              </a:solidFill>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AutoNum type="arabicPeriod"/>
            </a:pPr>
            <a:r>
              <a:rPr lang="en-GB" sz="1600">
                <a:solidFill>
                  <a:srgbClr val="000000"/>
                </a:solidFill>
              </a:rPr>
              <a:t>For each symbol-text pair, calculate their Jaccard index (JI) with the true bounding box.</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n-GB" sz="1600">
                <a:solidFill>
                  <a:srgbClr val="000000"/>
                </a:solidFill>
              </a:rPr>
              <a:t>Calculate text similarity of recognized text with the true text.</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rPr lang="en-GB" sz="1600">
                <a:solidFill>
                  <a:srgbClr val="000000"/>
                </a:solidFill>
              </a:rPr>
              <a:t>TP if JI(symbol, true_symbol)&gt;0.3 and </a:t>
            </a:r>
            <a:r>
              <a:rPr lang="en-GB" sz="1600">
                <a:solidFill>
                  <a:schemeClr val="dk1"/>
                </a:solidFill>
              </a:rPr>
              <a:t>JI(text, true_text)&gt;0.3 and similar(text, true_text)&gt;0.8</a:t>
            </a:r>
            <a:endParaRPr sz="1600">
              <a:solidFill>
                <a:schemeClr val="dk1"/>
              </a:solidFill>
            </a:endParaRPr>
          </a:p>
          <a:p>
            <a:pPr indent="0" lvl="0" marL="0" rtl="0" algn="l">
              <a:spcBef>
                <a:spcPts val="1200"/>
              </a:spcBef>
              <a:spcAft>
                <a:spcPts val="0"/>
              </a:spcAft>
              <a:buNone/>
            </a:pPr>
            <a:r>
              <a:rPr lang="en-GB" sz="1600">
                <a:solidFill>
                  <a:schemeClr val="dk1"/>
                </a:solidFill>
              </a:rPr>
              <a:t>FP if any of the above fails</a:t>
            </a:r>
            <a:endParaRPr sz="1600">
              <a:solidFill>
                <a:schemeClr val="dk1"/>
              </a:solidFill>
            </a:endParaRPr>
          </a:p>
          <a:p>
            <a:pPr indent="0" lvl="0" marL="0" rtl="0" algn="l">
              <a:spcBef>
                <a:spcPts val="1200"/>
              </a:spcBef>
              <a:spcAft>
                <a:spcPts val="0"/>
              </a:spcAft>
              <a:buNone/>
            </a:pPr>
            <a:r>
              <a:rPr lang="en-GB" sz="1600">
                <a:solidFill>
                  <a:schemeClr val="dk1"/>
                </a:solidFill>
              </a:rPr>
              <a:t>FN for all symbol-text pairs in true labels that are not TP or FP.</a:t>
            </a:r>
            <a:endParaRPr sz="1600">
              <a:solidFill>
                <a:schemeClr val="dk1"/>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